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10440000" cx="7560000"/>
  <p:notesSz cx="6858000" cy="9144000"/>
  <p:embeddedFontLst>
    <p:embeddedFont>
      <p:font typeface="Poppins"/>
      <p:regular r:id="rId20"/>
      <p:bold r:id="rId21"/>
      <p:italic r:id="rId22"/>
      <p:boldItalic r:id="rId23"/>
    </p:embeddedFont>
    <p:embeddedFont>
      <p:font typeface="Poppins SemiBold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8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8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oppins-regular.fntdata"/><Relationship Id="rId22" Type="http://schemas.openxmlformats.org/officeDocument/2006/relationships/font" Target="fonts/Poppins-italic.fntdata"/><Relationship Id="rId21" Type="http://schemas.openxmlformats.org/officeDocument/2006/relationships/font" Target="fonts/Poppins-bold.fntdata"/><Relationship Id="rId24" Type="http://schemas.openxmlformats.org/officeDocument/2006/relationships/font" Target="fonts/PoppinsSemiBold-regular.fntdata"/><Relationship Id="rId23" Type="http://schemas.openxmlformats.org/officeDocument/2006/relationships/font" Target="fonts/Poppins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oppinsSemiBold-italic.fntdata"/><Relationship Id="rId25" Type="http://schemas.openxmlformats.org/officeDocument/2006/relationships/font" Target="fonts/PoppinsSemiBold-bold.fntdata"/><Relationship Id="rId27" Type="http://schemas.openxmlformats.org/officeDocument/2006/relationships/font" Target="fonts/PoppinsSemiBold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2361430061_0_66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2361430061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2361430061_0_81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2361430061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2361430061_0_88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2361430061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2361430061_0_95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12361430061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2361430061_0_103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2361430061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23ddba1d82_0_2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23ddba1d82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2361430061_0_2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2361430061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2361430061_0_31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2361430061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361430061_0_10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36143006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2361430061_0_38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2361430061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2361430061_0_45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2361430061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2361430061_0_52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2361430061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2361430061_0_59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2361430061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11298"/>
            <a:ext cx="7044600" cy="416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752555"/>
            <a:ext cx="7044600" cy="16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45153"/>
            <a:ext cx="7044600" cy="3985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398217"/>
            <a:ext cx="7044600" cy="264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365680"/>
            <a:ext cx="7044600" cy="170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39232"/>
            <a:ext cx="33069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39232"/>
            <a:ext cx="33069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27727"/>
            <a:ext cx="2321700" cy="1533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20535"/>
            <a:ext cx="2321700" cy="645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13690"/>
            <a:ext cx="5264700" cy="8303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54"/>
            <a:ext cx="3780000" cy="104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03032"/>
            <a:ext cx="3344400" cy="300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689531"/>
            <a:ext cx="3344400" cy="250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469689"/>
            <a:ext cx="3172200" cy="750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586994"/>
            <a:ext cx="4959600" cy="122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latin typeface="Poppins SemiBold"/>
                <a:ea typeface="Poppins SemiBold"/>
                <a:cs typeface="Poppins SemiBold"/>
                <a:sym typeface="Poppins SemiBold"/>
              </a:rPr>
              <a:t>Programa </a:t>
            </a:r>
            <a:endParaRPr sz="5000"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5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Kit Digital</a:t>
            </a:r>
            <a:r>
              <a:rPr lang="es" sz="5000">
                <a:latin typeface="Poppins SemiBold"/>
                <a:ea typeface="Poppins SemiBold"/>
                <a:cs typeface="Poppins SemiBold"/>
                <a:sym typeface="Poppins SemiBold"/>
              </a:rPr>
              <a:t> </a:t>
            </a:r>
            <a:endParaRPr sz="5000"/>
          </a:p>
        </p:txBody>
      </p:sp>
      <p:sp>
        <p:nvSpPr>
          <p:cNvPr id="55" name="Google Shape;55;p13"/>
          <p:cNvSpPr/>
          <p:nvPr/>
        </p:nvSpPr>
        <p:spPr>
          <a:xfrm>
            <a:off x="4591050" y="1628775"/>
            <a:ext cx="257100" cy="1143000"/>
          </a:xfrm>
          <a:prstGeom prst="rect">
            <a:avLst/>
          </a:prstGeom>
          <a:solidFill>
            <a:srgbClr val="FF010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  <a:highlight>
                <a:srgbClr val="FF0103"/>
              </a:highlight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838650" y="3203325"/>
            <a:ext cx="4302300" cy="29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800"/>
              </a:spcBef>
              <a:spcAft>
                <a:spcPts val="0"/>
              </a:spcAft>
              <a:buNone/>
            </a:pPr>
            <a:r>
              <a:rPr b="1" lang="es" sz="2900">
                <a:latin typeface="Poppins"/>
                <a:ea typeface="Poppins"/>
                <a:cs typeface="Poppins"/>
                <a:sym typeface="Poppins"/>
              </a:rPr>
              <a:t>Subvenciones</a:t>
            </a:r>
            <a:r>
              <a:rPr lang="es" sz="2900">
                <a:latin typeface="Poppins"/>
                <a:ea typeface="Poppins"/>
                <a:cs typeface="Poppins"/>
                <a:sym typeface="Poppins"/>
              </a:rPr>
              <a:t> de digitalización de hasta </a:t>
            </a:r>
            <a:r>
              <a:rPr b="1" lang="es" sz="2900">
                <a:latin typeface="Poppins"/>
                <a:ea typeface="Poppins"/>
                <a:cs typeface="Poppins"/>
                <a:sym typeface="Poppins"/>
              </a:rPr>
              <a:t>12.000 euros</a:t>
            </a:r>
            <a:r>
              <a:rPr lang="es" sz="2900">
                <a:latin typeface="Poppins"/>
                <a:ea typeface="Poppins"/>
                <a:cs typeface="Poppins"/>
                <a:sym typeface="Poppins"/>
              </a:rPr>
              <a:t> para autónomos y empresas</a:t>
            </a:r>
            <a:endParaRPr sz="2900"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9245738"/>
            <a:ext cx="7255200" cy="9854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latin typeface="Poppins SemiBold"/>
                <a:ea typeface="Poppins SemiBold"/>
                <a:cs typeface="Poppins SemiBold"/>
                <a:sym typeface="Poppins SemiBold"/>
              </a:rPr>
              <a:t>Gestión clientes</a:t>
            </a:r>
            <a:endParaRPr sz="5000"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CRM</a:t>
            </a:r>
            <a:endParaRPr sz="5000">
              <a:solidFill>
                <a:srgbClr val="FF0103"/>
              </a:solidFill>
            </a:endParaRPr>
          </a:p>
        </p:txBody>
      </p:sp>
      <p:sp>
        <p:nvSpPr>
          <p:cNvPr id="128" name="Google Shape;128;p22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FF010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</a:endParaRPr>
          </a:p>
        </p:txBody>
      </p:sp>
      <p:sp>
        <p:nvSpPr>
          <p:cNvPr id="129" name="Google Shape;129;p22"/>
          <p:cNvSpPr txBox="1"/>
          <p:nvPr>
            <p:ph idx="1" type="subTitle"/>
          </p:nvPr>
        </p:nvSpPr>
        <p:spPr>
          <a:xfrm>
            <a:off x="882375" y="4229100"/>
            <a:ext cx="5890500" cy="375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DESARROLLO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Seguimiento mensual de la evolución de las métricas y ajustes de parámetros para garantizar la calidad y fiabilidad de los datos.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2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IMPLEMENTACIÓN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Evaluación de los datos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de la empresa en tiempo real y de su evolución en el tiempo para determinar hacia dónde se dirige el negocio.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3. MIGRACIÓN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Implementación de acciones y medidas en función de los datos obtenidos con el objetivo de mejorar los resultados y optimizar el flujo de trabajo.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0" name="Google Shape;130;p22"/>
          <p:cNvSpPr txBox="1"/>
          <p:nvPr/>
        </p:nvSpPr>
        <p:spPr>
          <a:xfrm>
            <a:off x="882375" y="3105175"/>
            <a:ext cx="58905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Para automatizar procesos, mejorar la experiencia de cliente y fidelizarlo</a:t>
            </a:r>
            <a:endParaRPr sz="20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31" name="Google Shape;131;p22"/>
          <p:cNvSpPr txBox="1"/>
          <p:nvPr/>
        </p:nvSpPr>
        <p:spPr>
          <a:xfrm>
            <a:off x="882375" y="7554600"/>
            <a:ext cx="7096200" cy="20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25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Ayudas de hasta </a:t>
            </a:r>
            <a:endParaRPr sz="2500">
              <a:solidFill>
                <a:srgbClr val="FF010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4</a:t>
            </a:r>
            <a:r>
              <a:rPr lang="es" sz="6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.000€</a:t>
            </a:r>
            <a:endParaRPr sz="6000">
              <a:solidFill>
                <a:srgbClr val="FF010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latin typeface="Poppins SemiBold"/>
                <a:ea typeface="Poppins SemiBold"/>
                <a:cs typeface="Poppins SemiBold"/>
                <a:sym typeface="Poppins SemiBold"/>
              </a:rPr>
              <a:t>Analítica +</a:t>
            </a:r>
            <a:endParaRPr sz="5000"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42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Business Intelligence</a:t>
            </a:r>
            <a:endParaRPr sz="4200">
              <a:solidFill>
                <a:srgbClr val="FF0103"/>
              </a:solidFill>
            </a:endParaRPr>
          </a:p>
        </p:txBody>
      </p:sp>
      <p:sp>
        <p:nvSpPr>
          <p:cNvPr id="137" name="Google Shape;137;p23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FF010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</a:endParaRPr>
          </a:p>
        </p:txBody>
      </p:sp>
      <p:sp>
        <p:nvSpPr>
          <p:cNvPr id="138" name="Google Shape;138;p23"/>
          <p:cNvSpPr txBox="1"/>
          <p:nvPr>
            <p:ph idx="1" type="subTitle"/>
          </p:nvPr>
        </p:nvSpPr>
        <p:spPr>
          <a:xfrm>
            <a:off x="882375" y="4238625"/>
            <a:ext cx="5890500" cy="37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1. CONFIGURACIÓN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Implementación de las herramientas de analítica y definición de las métricas clave.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2. MONITORIZACIÓN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Seguimiento mensual de la evolución de las métricas y ajustes para garantizar la fiabilidad.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3. ANÁLISIS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Evaluación de los datos en tiempo real y de su evolución en el tiempo para anticiparse al futuro.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4. TOMA DE DECISIONES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Toma de medidas en función de los datos obtenidos para mejorar los resultados.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9" name="Google Shape;139;p23"/>
          <p:cNvSpPr txBox="1"/>
          <p:nvPr/>
        </p:nvSpPr>
        <p:spPr>
          <a:xfrm>
            <a:off x="882375" y="3105175"/>
            <a:ext cx="58905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Para analizar los datos de tu negocio y tomar mejores decisiones para la empresa.</a:t>
            </a:r>
            <a:endParaRPr sz="20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40" name="Google Shape;140;p23"/>
          <p:cNvSpPr txBox="1"/>
          <p:nvPr/>
        </p:nvSpPr>
        <p:spPr>
          <a:xfrm>
            <a:off x="882375" y="7554600"/>
            <a:ext cx="7096200" cy="20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25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Ayudas de hasta </a:t>
            </a:r>
            <a:endParaRPr sz="2500">
              <a:solidFill>
                <a:srgbClr val="FF010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4</a:t>
            </a:r>
            <a:r>
              <a:rPr lang="es" sz="6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.000€</a:t>
            </a:r>
            <a:endParaRPr sz="6000">
              <a:solidFill>
                <a:srgbClr val="FF010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4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latin typeface="Poppins SemiBold"/>
                <a:ea typeface="Poppins SemiBold"/>
                <a:cs typeface="Poppins SemiBold"/>
                <a:sym typeface="Poppins SemiBold"/>
              </a:rPr>
              <a:t>Herramientas de</a:t>
            </a:r>
            <a:endParaRPr sz="5000"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Oficina Virtual</a:t>
            </a:r>
            <a:endParaRPr sz="5000">
              <a:solidFill>
                <a:srgbClr val="FF0103"/>
              </a:solidFill>
            </a:endParaRPr>
          </a:p>
        </p:txBody>
      </p:sp>
      <p:sp>
        <p:nvSpPr>
          <p:cNvPr id="146" name="Google Shape;146;p24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FF010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</a:endParaRPr>
          </a:p>
        </p:txBody>
      </p:sp>
      <p:sp>
        <p:nvSpPr>
          <p:cNvPr id="147" name="Google Shape;147;p24"/>
          <p:cNvSpPr txBox="1"/>
          <p:nvPr>
            <p:ph idx="1" type="subTitle"/>
          </p:nvPr>
        </p:nvSpPr>
        <p:spPr>
          <a:xfrm>
            <a:off x="882375" y="4219575"/>
            <a:ext cx="5890500" cy="376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1. DESARROLLO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Creamos las soluciones digitales a medida que necesitas para organizar mejor el trabajo y mejorar la comunicación y la colaboración en tu empresa.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2. IMPLEMENTACIÓN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Implementamos el nuevo sistema de forma que los trabajadores puedan adaptarse a él fácilmente y empezar a optimizar sus tareas.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3. MIGRACIÓN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Nos encargamos de importar de manera óptima todos los documentos e información necesaria al nuevo sistema de oficina virtual.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48" name="Google Shape;148;p24"/>
          <p:cNvSpPr txBox="1"/>
          <p:nvPr/>
        </p:nvSpPr>
        <p:spPr>
          <a:xfrm>
            <a:off x="882375" y="3105175"/>
            <a:ext cx="58905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Para que tus empleados mejoren su eficiencia y se coordinen mejor.</a:t>
            </a:r>
            <a:endParaRPr sz="20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49" name="Google Shape;149;p24"/>
          <p:cNvSpPr txBox="1"/>
          <p:nvPr/>
        </p:nvSpPr>
        <p:spPr>
          <a:xfrm>
            <a:off x="882375" y="7554600"/>
            <a:ext cx="7096200" cy="20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25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Ayudas de hasta </a:t>
            </a:r>
            <a:endParaRPr sz="2500">
              <a:solidFill>
                <a:srgbClr val="FF010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12</a:t>
            </a:r>
            <a:r>
              <a:rPr lang="es" sz="6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.000€</a:t>
            </a:r>
            <a:endParaRPr sz="6000">
              <a:solidFill>
                <a:srgbClr val="FF010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5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latin typeface="Poppins SemiBold"/>
                <a:ea typeface="Poppins SemiBold"/>
                <a:cs typeface="Poppins SemiBold"/>
                <a:sym typeface="Poppins SemiBold"/>
              </a:rPr>
              <a:t>Gestión de</a:t>
            </a:r>
            <a:endParaRPr sz="5000"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Procesos</a:t>
            </a:r>
            <a:endParaRPr sz="5000">
              <a:solidFill>
                <a:srgbClr val="FF010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FF010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</a:endParaRPr>
          </a:p>
        </p:txBody>
      </p:sp>
      <p:sp>
        <p:nvSpPr>
          <p:cNvPr id="156" name="Google Shape;156;p25"/>
          <p:cNvSpPr txBox="1"/>
          <p:nvPr>
            <p:ph idx="1" type="subTitle"/>
          </p:nvPr>
        </p:nvSpPr>
        <p:spPr>
          <a:xfrm>
            <a:off x="882375" y="4200525"/>
            <a:ext cx="5890500" cy="370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1. DISEÑO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Diseñamos las herramientas y flujos de automatización para que puedas ahorrar tiempo y costes, optimizar tus recursos y aumentar la calidad. </a:t>
            </a:r>
            <a:endParaRPr sz="19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2. IMPLANTACIÓN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Implementamos los nuevos procesos y sus herramientas de forma que la organización pueda adaptarse rápidamente a los nuevos flujos.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3. SUPERVISIÓN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Nos encargamos de analizar los resultados tras la implantación con el objetivo de acompañar a la empresa en la transición digital y perfeccionar las mejoras.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7" name="Google Shape;157;p25"/>
          <p:cNvSpPr txBox="1"/>
          <p:nvPr/>
        </p:nvSpPr>
        <p:spPr>
          <a:xfrm>
            <a:off x="882375" y="3105175"/>
            <a:ext cx="58905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Para agilizar y automatizar procesos y ahorrar tiempo y costes para la empresa.</a:t>
            </a:r>
            <a:endParaRPr sz="20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58" name="Google Shape;158;p25"/>
          <p:cNvSpPr txBox="1"/>
          <p:nvPr/>
        </p:nvSpPr>
        <p:spPr>
          <a:xfrm>
            <a:off x="882375" y="7554600"/>
            <a:ext cx="7096200" cy="20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25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Ayudas de hasta </a:t>
            </a:r>
            <a:endParaRPr sz="2500">
              <a:solidFill>
                <a:srgbClr val="FF010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6</a:t>
            </a:r>
            <a:r>
              <a:rPr lang="es" sz="6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.000€</a:t>
            </a:r>
            <a:endParaRPr sz="6000">
              <a:solidFill>
                <a:srgbClr val="FF010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6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latin typeface="Poppins SemiBold"/>
                <a:ea typeface="Poppins SemiBold"/>
                <a:cs typeface="Poppins SemiBold"/>
                <a:sym typeface="Poppins SemiBold"/>
              </a:rPr>
              <a:t>Facturación</a:t>
            </a:r>
            <a:endParaRPr sz="5000"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Electrónica</a:t>
            </a:r>
            <a:endParaRPr sz="5000">
              <a:solidFill>
                <a:srgbClr val="FF010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64" name="Google Shape;164;p26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</a:endParaRPr>
          </a:p>
        </p:txBody>
      </p:sp>
      <p:sp>
        <p:nvSpPr>
          <p:cNvPr id="165" name="Google Shape;165;p26"/>
          <p:cNvSpPr txBox="1"/>
          <p:nvPr>
            <p:ph idx="1" type="subTitle"/>
          </p:nvPr>
        </p:nvSpPr>
        <p:spPr>
          <a:xfrm>
            <a:off x="882375" y="4191000"/>
            <a:ext cx="5890500" cy="371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1. DISEÑO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Diseñamos de forma personalizada el programa de facturación que necesitas incorporar para agilizar la gestión de facturas, los impuestos y la contabilidad.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2. IMPLANTACIÓN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Implementamos el programa en tu empresa asegurando que los usuarios puedan sacarle el máximo partido a la innovación.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3. SUPERVISIÓN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Nos encargamos de analizar los resultados tras la implantación para acompañar a la empresa en la digitalización de la facturación y proponer mejoras.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6" name="Google Shape;166;p26"/>
          <p:cNvSpPr txBox="1"/>
          <p:nvPr/>
        </p:nvSpPr>
        <p:spPr>
          <a:xfrm>
            <a:off x="882375" y="3105175"/>
            <a:ext cx="58905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Para mejorar la gestión administrativa y tener un control total de la contabilidad.</a:t>
            </a:r>
            <a:endParaRPr sz="20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67" name="Google Shape;167;p26"/>
          <p:cNvSpPr txBox="1"/>
          <p:nvPr/>
        </p:nvSpPr>
        <p:spPr>
          <a:xfrm>
            <a:off x="882375" y="7554600"/>
            <a:ext cx="7096200" cy="20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25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Ayudas de hasta </a:t>
            </a:r>
            <a:endParaRPr sz="2500">
              <a:solidFill>
                <a:srgbClr val="FF010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1</a:t>
            </a:r>
            <a:r>
              <a:rPr lang="es" sz="6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.000€</a:t>
            </a:r>
            <a:endParaRPr sz="6000">
              <a:solidFill>
                <a:srgbClr val="FF010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ctrTitle"/>
          </p:nvPr>
        </p:nvSpPr>
        <p:spPr>
          <a:xfrm>
            <a:off x="838650" y="4049625"/>
            <a:ext cx="5853300" cy="386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Estamos acreditados como expertos en tecnología y digitalización. Somos </a:t>
            </a:r>
            <a:r>
              <a:rPr b="1" lang="es" sz="2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proveedores oficiales del Kit Digital</a:t>
            </a:r>
            <a:r>
              <a:rPr lang="es" sz="2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.</a:t>
            </a:r>
            <a:endParaRPr sz="240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latin typeface="Poppins"/>
                <a:ea typeface="Poppins"/>
                <a:cs typeface="Poppins"/>
                <a:sym typeface="Poppins"/>
              </a:rPr>
              <a:t>Consigue hasta </a:t>
            </a:r>
            <a:r>
              <a:rPr b="1" lang="es" sz="2400">
                <a:latin typeface="Poppins"/>
                <a:ea typeface="Poppins"/>
                <a:cs typeface="Poppins"/>
                <a:sym typeface="Poppins"/>
              </a:rPr>
              <a:t>12.000 euros</a:t>
            </a:r>
            <a:r>
              <a:rPr lang="es" sz="2400">
                <a:latin typeface="Poppins"/>
                <a:ea typeface="Poppins"/>
                <a:cs typeface="Poppins"/>
                <a:sym typeface="Poppins"/>
              </a:rPr>
              <a:t> para transformar tu negocio y avanzar hacia la digitalización. </a:t>
            </a:r>
            <a:endParaRPr sz="24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latin typeface="Poppins"/>
                <a:ea typeface="Poppins"/>
                <a:cs typeface="Poppins"/>
                <a:sym typeface="Poppins"/>
              </a:rPr>
              <a:t>Te asesoramos en todo el proceso.</a:t>
            </a:r>
            <a:endParaRPr sz="240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44000"/>
              <a:buFont typeface="Arial"/>
              <a:buNone/>
            </a:pPr>
            <a:r>
              <a:t/>
            </a:r>
            <a:endParaRPr b="1" sz="250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9245738"/>
            <a:ext cx="7255200" cy="985498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FF010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103"/>
              </a:solidFill>
            </a:endParaRPr>
          </a:p>
        </p:txBody>
      </p:sp>
      <p:sp>
        <p:nvSpPr>
          <p:cNvPr id="65" name="Google Shape;65;p14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990"/>
              <a:buNone/>
            </a:pPr>
            <a:r>
              <a:rPr lang="es" sz="4480">
                <a:solidFill>
                  <a:srgbClr val="000000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Somos Agente</a:t>
            </a:r>
            <a:endParaRPr sz="4480">
              <a:solidFill>
                <a:srgbClr val="000000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990"/>
              <a:buNone/>
            </a:pPr>
            <a:r>
              <a:rPr lang="es" sz="448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Digitalizador Oficial</a:t>
            </a:r>
            <a:endParaRPr sz="4480">
              <a:solidFill>
                <a:srgbClr val="FF010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990"/>
              <a:buNone/>
            </a:pPr>
            <a:r>
              <a:rPr lang="es" sz="448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del Kit Digital</a:t>
            </a:r>
            <a:endParaRPr sz="4480">
              <a:solidFill>
                <a:srgbClr val="FF010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latin typeface="Poppins SemiBold"/>
                <a:ea typeface="Poppins SemiBold"/>
                <a:cs typeface="Poppins SemiBold"/>
                <a:sym typeface="Poppins SemiBold"/>
              </a:rPr>
              <a:t>Qué es el</a:t>
            </a:r>
            <a:r>
              <a:rPr lang="es" sz="5000">
                <a:latin typeface="Poppins SemiBold"/>
                <a:ea typeface="Poppins SemiBold"/>
                <a:cs typeface="Poppins SemiBold"/>
                <a:sym typeface="Poppins SemiBold"/>
              </a:rPr>
              <a:t> </a:t>
            </a:r>
            <a:endParaRPr sz="5000"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Kit Digital </a:t>
            </a:r>
            <a:endParaRPr sz="5000">
              <a:solidFill>
                <a:srgbClr val="FF0103"/>
              </a:solidFill>
            </a:endParaRPr>
          </a:p>
        </p:txBody>
      </p:sp>
      <p:sp>
        <p:nvSpPr>
          <p:cNvPr id="71" name="Google Shape;71;p15"/>
          <p:cNvSpPr txBox="1"/>
          <p:nvPr>
            <p:ph idx="1" type="subTitle"/>
          </p:nvPr>
        </p:nvSpPr>
        <p:spPr>
          <a:xfrm>
            <a:off x="882375" y="3684525"/>
            <a:ext cx="5890500" cy="495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El </a:t>
            </a:r>
            <a:r>
              <a:rPr b="1"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Kit Digital</a:t>
            </a: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es un programa público financiado por los fondos </a:t>
            </a:r>
            <a:r>
              <a:rPr b="1"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Next Generation de la Unión Europea</a:t>
            </a: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Las pymes pueden solicitar estas ayudas y obtener hasta </a:t>
            </a:r>
            <a:r>
              <a:rPr b="1"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12.000€</a:t>
            </a: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para invertir en el </a:t>
            </a:r>
            <a:r>
              <a:rPr b="1"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desarrollo digital del negocio</a:t>
            </a: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y en la mejora de sus procesos.</a:t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Esto incluye una amplia variedad de acciones, como la la creación y optimización de </a:t>
            </a:r>
            <a:r>
              <a:rPr b="1"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páginas web</a:t>
            </a: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, desarrollo de </a:t>
            </a:r>
            <a:r>
              <a:rPr b="1"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tiendas online</a:t>
            </a: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, gestión y optimización de </a:t>
            </a:r>
            <a:r>
              <a:rPr b="1"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redes sociales</a:t>
            </a: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, implementación de </a:t>
            </a:r>
            <a:r>
              <a:rPr b="1"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oficinas virtuales</a:t>
            </a: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o implantación de sistemas de </a:t>
            </a:r>
            <a:r>
              <a:rPr b="1"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gestión de clientes</a:t>
            </a: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</a:t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Es tu oportunidad.</a:t>
            </a:r>
            <a:endParaRPr b="1" sz="2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Digitaliza tu empresa y lleva </a:t>
            </a:r>
            <a:endParaRPr sz="2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20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tu negocio a la excelencia.</a:t>
            </a:r>
            <a:endParaRPr sz="20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2" name="Google Shape;72;p15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FF010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latin typeface="Poppins SemiBold"/>
                <a:ea typeface="Poppins SemiBold"/>
                <a:cs typeface="Poppins SemiBold"/>
                <a:sym typeface="Poppins SemiBold"/>
              </a:rPr>
              <a:t>Beneficios del</a:t>
            </a:r>
            <a:r>
              <a:rPr lang="es" sz="5000">
                <a:latin typeface="Poppins SemiBold"/>
                <a:ea typeface="Poppins SemiBold"/>
                <a:cs typeface="Poppins SemiBold"/>
                <a:sym typeface="Poppins SemiBold"/>
              </a:rPr>
              <a:t> </a:t>
            </a:r>
            <a:endParaRPr sz="5000"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Kit Digital </a:t>
            </a:r>
            <a:endParaRPr sz="5000">
              <a:solidFill>
                <a:srgbClr val="FF0103"/>
              </a:solidFill>
            </a:endParaRPr>
          </a:p>
        </p:txBody>
      </p:sp>
      <p:sp>
        <p:nvSpPr>
          <p:cNvPr id="78" name="Google Shape;78;p16"/>
          <p:cNvSpPr txBox="1"/>
          <p:nvPr>
            <p:ph idx="1" type="subTitle"/>
          </p:nvPr>
        </p:nvSpPr>
        <p:spPr>
          <a:xfrm>
            <a:off x="882375" y="3408300"/>
            <a:ext cx="5890500" cy="495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Gracias a la implantación de soluciones digitales a coste cero, tu pequeña o mediana empresa logrará:</a:t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-Tener mayor visibilidad online</a:t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-Acceder a nuevos mercados</a:t>
            </a:r>
            <a:endParaRPr sz="16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-Conseguir más clientes</a:t>
            </a:r>
            <a:endParaRPr sz="16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-Aumentar la rentabilidad del negocio</a:t>
            </a:r>
            <a:endParaRPr sz="16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-Automatizar procesos y tareas</a:t>
            </a:r>
            <a:endParaRPr sz="16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-Incrementar la productividad</a:t>
            </a:r>
            <a:endParaRPr sz="16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-Mejorar la experiencia de cliente</a:t>
            </a:r>
            <a:endParaRPr sz="16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-Mejorar la imagen de la marca</a:t>
            </a:r>
            <a:endParaRPr sz="16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-Fidelizar a los clientes</a:t>
            </a:r>
            <a:endParaRPr sz="16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-Tomar decisiones basadas en datos</a:t>
            </a:r>
            <a:endParaRPr sz="16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79" name="Google Shape;79;p16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FF010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latin typeface="Poppins SemiBold"/>
                <a:ea typeface="Poppins SemiBold"/>
                <a:cs typeface="Poppins SemiBold"/>
                <a:sym typeface="Poppins SemiBold"/>
              </a:rPr>
              <a:t>Quién puede</a:t>
            </a:r>
            <a:endParaRPr sz="5000"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beneficiarse</a:t>
            </a:r>
            <a:endParaRPr sz="5000">
              <a:solidFill>
                <a:srgbClr val="FF0103"/>
              </a:solidFill>
            </a:endParaRPr>
          </a:p>
        </p:txBody>
      </p:sp>
      <p:sp>
        <p:nvSpPr>
          <p:cNvPr id="85" name="Google Shape;85;p17"/>
          <p:cNvSpPr txBox="1"/>
          <p:nvPr>
            <p:ph idx="1" type="subTitle"/>
          </p:nvPr>
        </p:nvSpPr>
        <p:spPr>
          <a:xfrm>
            <a:off x="882375" y="3189225"/>
            <a:ext cx="5890500" cy="598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Pueden ser beneficiarios del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bono digital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todos los autónomos o empresas con menos de 50 empleados.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En función del número de empleados, varía la cantidad máxima que se puede percibir en concepto de subvención: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Char char="●"/>
            </a:pPr>
            <a:r>
              <a:rPr b="1" lang="es" sz="1500" u="sng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Segmento 1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: Empresas </a:t>
            </a:r>
            <a:r>
              <a:rPr lang="es" sz="15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de 10 a 49 empleados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Podrán optar a un bono digital de hasta </a:t>
            </a:r>
            <a:r>
              <a:rPr lang="es" sz="15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12.000€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Es el segmento que se está tramitando actualmente.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Char char="●"/>
            </a:pPr>
            <a:r>
              <a:rPr b="1" lang="es" sz="1500" u="sng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Segmento 2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: Microempresas y autónomos que tengan </a:t>
            </a:r>
            <a:r>
              <a:rPr lang="es" sz="15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entre 3 y 9 empleados.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Podrán optar a un bono digital de hasta </a:t>
            </a:r>
            <a:r>
              <a:rPr lang="es" sz="15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6.000€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La convocatoria para este segmento se abre en breve.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Char char="●"/>
            </a:pPr>
            <a:r>
              <a:rPr b="1" lang="es" sz="1500" u="sng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Segmento 3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: Autónomos o empresas que tengan solamente </a:t>
            </a:r>
            <a:r>
              <a:rPr lang="es" sz="15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1 o 2 empleados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a su cargo. Su bono de digitalización podrá ser de máximo </a:t>
            </a:r>
            <a:r>
              <a:rPr lang="es" sz="15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2.000€. 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El plazo de presentación se abrirá próximamente.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6" name="Google Shape;86;p17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FF010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ctrTitle"/>
          </p:nvPr>
        </p:nvSpPr>
        <p:spPr>
          <a:xfrm>
            <a:off x="834250" y="5002650"/>
            <a:ext cx="7044600" cy="85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3500">
                <a:latin typeface="Poppins SemiBold"/>
                <a:ea typeface="Poppins SemiBold"/>
                <a:cs typeface="Poppins SemiBold"/>
                <a:sym typeface="Poppins SemiBold"/>
              </a:rPr>
              <a:t>Soluciones </a:t>
            </a:r>
            <a:r>
              <a:rPr lang="es" sz="35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Digitales</a:t>
            </a:r>
            <a:endParaRPr sz="3500">
              <a:solidFill>
                <a:srgbClr val="FF0103"/>
              </a:solidFill>
            </a:endParaRPr>
          </a:p>
        </p:txBody>
      </p:sp>
      <p:sp>
        <p:nvSpPr>
          <p:cNvPr id="92" name="Google Shape;92;p18"/>
          <p:cNvSpPr txBox="1"/>
          <p:nvPr>
            <p:ph idx="1" type="subTitle"/>
          </p:nvPr>
        </p:nvSpPr>
        <p:spPr>
          <a:xfrm>
            <a:off x="882375" y="5570100"/>
            <a:ext cx="5890500" cy="37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Char char="●"/>
            </a:pP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Creación de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páginas web 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optimizadas para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SEO</a:t>
            </a:r>
            <a:endParaRPr b="1"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Char char="●"/>
            </a:pP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Desarrollo de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ecommerce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y 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tiendas online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1"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Char char="●"/>
            </a:pP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Gestión de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Redes Sociales</a:t>
            </a:r>
            <a:endParaRPr b="1"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Char char="●"/>
            </a:pP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Implantación de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CRM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para la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gestión de clientes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Char char="●"/>
            </a:pP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Herramientas de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analítica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y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business intelligence</a:t>
            </a:r>
            <a:endParaRPr b="1"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Char char="●"/>
            </a:pP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Creación y gestión de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oficinas virtuales</a:t>
            </a:r>
            <a:endParaRPr b="1"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Char char="●"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Gestión de procesos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y automatización de tareas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oppins"/>
              <a:buChar char="●"/>
            </a:pP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Herramientas de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facturación electrónica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3" name="Google Shape;93;p18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FF010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</a:endParaRPr>
          </a:p>
        </p:txBody>
      </p:sp>
      <p:sp>
        <p:nvSpPr>
          <p:cNvPr id="94" name="Google Shape;94;p18"/>
          <p:cNvSpPr txBox="1"/>
          <p:nvPr>
            <p:ph type="ctrTitle"/>
          </p:nvPr>
        </p:nvSpPr>
        <p:spPr>
          <a:xfrm>
            <a:off x="834250" y="1480300"/>
            <a:ext cx="7044600" cy="155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latin typeface="Poppins SemiBold"/>
                <a:ea typeface="Poppins SemiBold"/>
                <a:cs typeface="Poppins SemiBold"/>
                <a:sym typeface="Poppins SemiBold"/>
              </a:rPr>
              <a:t>Cómo usar </a:t>
            </a:r>
            <a:endParaRPr sz="5000"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el Bono Digital</a:t>
            </a:r>
            <a:endParaRPr sz="5000">
              <a:solidFill>
                <a:srgbClr val="FF0103"/>
              </a:solidFill>
            </a:endParaRPr>
          </a:p>
        </p:txBody>
      </p:sp>
      <p:sp>
        <p:nvSpPr>
          <p:cNvPr id="95" name="Google Shape;95;p18"/>
          <p:cNvSpPr txBox="1"/>
          <p:nvPr/>
        </p:nvSpPr>
        <p:spPr>
          <a:xfrm>
            <a:off x="882525" y="3257550"/>
            <a:ext cx="5890500" cy="9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Te 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guiamos en todo el proceso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para que consigas el bono digital. De esta manera podrás beneficiarte 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totalmente gratis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de nuestras soluciones y servicios digitales:</a:t>
            </a:r>
            <a:endParaRPr sz="15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latin typeface="Poppins SemiBold"/>
                <a:ea typeface="Poppins SemiBold"/>
                <a:cs typeface="Poppins SemiBold"/>
                <a:sym typeface="Poppins SemiBold"/>
              </a:rPr>
              <a:t>Diseño Web</a:t>
            </a:r>
            <a:endParaRPr sz="5000"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-546100" lvl="0" marL="45720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Clr>
                <a:srgbClr val="FF0103"/>
              </a:buClr>
              <a:buSzPts val="5000"/>
              <a:buChar char="+"/>
            </a:pPr>
            <a:r>
              <a:rPr lang="es" sz="5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SEO</a:t>
            </a:r>
            <a:endParaRPr sz="5000">
              <a:solidFill>
                <a:srgbClr val="FF0103"/>
              </a:solidFill>
            </a:endParaRPr>
          </a:p>
        </p:txBody>
      </p:sp>
      <p:sp>
        <p:nvSpPr>
          <p:cNvPr id="101" name="Google Shape;101;p19"/>
          <p:cNvSpPr txBox="1"/>
          <p:nvPr>
            <p:ph idx="1" type="subTitle"/>
          </p:nvPr>
        </p:nvSpPr>
        <p:spPr>
          <a:xfrm>
            <a:off x="882375" y="4171950"/>
            <a:ext cx="5890500" cy="381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1. USABILIDAD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Tus usuarios tendrán la mejor experiencia de navegación. 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Diseñamos tu web para que sea fácil de navegar, intuitiva, adaptable y rápida. 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2. MARCA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Tu marca tendrá una identidad y será fácilmente reconocible en tu web. 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Todos los elementos gráficos contribuirán a darle personalidad a tu web. 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3. POSICIONAMIENTO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T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u web aparecerá en los primeros resultados de Google cuando los usuarios busquen aquello que ofreces.</a:t>
            </a: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Obtendrás mayor visibilidad.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2" name="Google Shape;102;p19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FF010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</a:endParaRPr>
          </a:p>
        </p:txBody>
      </p:sp>
      <p:sp>
        <p:nvSpPr>
          <p:cNvPr id="103" name="Google Shape;103;p19"/>
          <p:cNvSpPr txBox="1"/>
          <p:nvPr/>
        </p:nvSpPr>
        <p:spPr>
          <a:xfrm>
            <a:off x="882375" y="3105175"/>
            <a:ext cx="58905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Para aumentar tu visibilidad online y aparecer el primero en Google.</a:t>
            </a:r>
            <a:endParaRPr sz="20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04" name="Google Shape;104;p19"/>
          <p:cNvSpPr txBox="1"/>
          <p:nvPr/>
        </p:nvSpPr>
        <p:spPr>
          <a:xfrm>
            <a:off x="882375" y="7554600"/>
            <a:ext cx="7096200" cy="20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25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Ayudas de hasta </a:t>
            </a:r>
            <a:endParaRPr sz="2500">
              <a:solidFill>
                <a:srgbClr val="FF010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2.000€</a:t>
            </a:r>
            <a:endParaRPr sz="6000">
              <a:solidFill>
                <a:srgbClr val="FF010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type="ctrTitle"/>
          </p:nvPr>
        </p:nvSpPr>
        <p:spPr>
          <a:xfrm>
            <a:off x="834250" y="1480301"/>
            <a:ext cx="7044600" cy="20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latin typeface="Poppins SemiBold"/>
                <a:ea typeface="Poppins SemiBold"/>
                <a:cs typeface="Poppins SemiBold"/>
                <a:sym typeface="Poppins SemiBold"/>
              </a:rPr>
              <a:t>Tienda Online</a:t>
            </a:r>
            <a:endParaRPr sz="5000"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-546100" lvl="0" marL="45720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SzPts val="5000"/>
              <a:buChar char="+"/>
            </a:pPr>
            <a:r>
              <a:rPr lang="es" sz="5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SEO</a:t>
            </a:r>
            <a:endParaRPr sz="5000">
              <a:solidFill>
                <a:srgbClr val="FF0103"/>
              </a:solidFill>
            </a:endParaRPr>
          </a:p>
        </p:txBody>
      </p:sp>
      <p:sp>
        <p:nvSpPr>
          <p:cNvPr id="110" name="Google Shape;110;p20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FF010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</a:endParaRPr>
          </a:p>
        </p:txBody>
      </p:sp>
      <p:sp>
        <p:nvSpPr>
          <p:cNvPr id="111" name="Google Shape;111;p20"/>
          <p:cNvSpPr txBox="1"/>
          <p:nvPr>
            <p:ph idx="1" type="subTitle"/>
          </p:nvPr>
        </p:nvSpPr>
        <p:spPr>
          <a:xfrm>
            <a:off x="882375" y="4181475"/>
            <a:ext cx="5890500" cy="380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1. EXPERIENCIA DE USUARIO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Diseñamos tu tienda online para que el usuario tenga una experiencia de compra única y pueda adquirir tus productos de forma sencilla.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2. MARCA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T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u marca tendrá una identidad y será fácilmente reconocible en tu tienda online. Todos los elementos gráficos contribuirán a darle personalidad a tu ecommerce.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3. POSICIONAMIENTO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Tu web aparecerá en los primeros resultados de Google cuando los usuarios busquen tus productos y/o servicios. Venderás más.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2" name="Google Shape;112;p20"/>
          <p:cNvSpPr txBox="1"/>
          <p:nvPr/>
        </p:nvSpPr>
        <p:spPr>
          <a:xfrm>
            <a:off x="882375" y="3105175"/>
            <a:ext cx="58905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Para aumentar la visibilidad de tus productos o servicios y vender más.</a:t>
            </a:r>
            <a:endParaRPr sz="20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13" name="Google Shape;113;p20"/>
          <p:cNvSpPr txBox="1"/>
          <p:nvPr/>
        </p:nvSpPr>
        <p:spPr>
          <a:xfrm>
            <a:off x="882375" y="7783200"/>
            <a:ext cx="7096200" cy="20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25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Ayudas de hasta </a:t>
            </a:r>
            <a:endParaRPr sz="2500">
              <a:solidFill>
                <a:srgbClr val="FF010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2.000€</a:t>
            </a:r>
            <a:endParaRPr sz="6000">
              <a:solidFill>
                <a:srgbClr val="FF010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/>
          <p:nvPr>
            <p:ph type="ctrTitle"/>
          </p:nvPr>
        </p:nvSpPr>
        <p:spPr>
          <a:xfrm>
            <a:off x="834250" y="1480300"/>
            <a:ext cx="7044600" cy="152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latin typeface="Poppins SemiBold"/>
                <a:ea typeface="Poppins SemiBold"/>
                <a:cs typeface="Poppins SemiBold"/>
                <a:sym typeface="Poppins SemiBold"/>
              </a:rPr>
              <a:t>Gestión de</a:t>
            </a:r>
            <a:endParaRPr sz="5000"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5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Redes Sociales</a:t>
            </a:r>
            <a:endParaRPr sz="5000">
              <a:solidFill>
                <a:srgbClr val="FF0103"/>
              </a:solidFill>
            </a:endParaRPr>
          </a:p>
        </p:txBody>
      </p:sp>
      <p:sp>
        <p:nvSpPr>
          <p:cNvPr id="119" name="Google Shape;119;p21"/>
          <p:cNvSpPr/>
          <p:nvPr/>
        </p:nvSpPr>
        <p:spPr>
          <a:xfrm>
            <a:off x="962025" y="800100"/>
            <a:ext cx="2047800" cy="333300"/>
          </a:xfrm>
          <a:prstGeom prst="rect">
            <a:avLst/>
          </a:prstGeom>
          <a:solidFill>
            <a:srgbClr val="FF010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F1421"/>
              </a:solidFill>
            </a:endParaRPr>
          </a:p>
        </p:txBody>
      </p:sp>
      <p:sp>
        <p:nvSpPr>
          <p:cNvPr id="120" name="Google Shape;120;p21"/>
          <p:cNvSpPr txBox="1"/>
          <p:nvPr>
            <p:ph idx="1" type="subTitle"/>
          </p:nvPr>
        </p:nvSpPr>
        <p:spPr>
          <a:xfrm>
            <a:off x="882375" y="4236975"/>
            <a:ext cx="5890500" cy="477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1. OPTIMIZACIÓN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Creamos, configuramos, y optimizamos todos los elementos de tus redes sociales para que sean atractivas y estén bien posicionadas.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2. CONTENIDOS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Realizamos la planificación mensual de los contenidos, la creación de los mismos y su publicación en función de las necesidades del negocio.</a:t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3. INTERACCIÓN</a:t>
            </a:r>
            <a:r>
              <a:rPr lang="es" sz="15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. Llevamos a cabo estrategias para incrementar la interacción y nos encargamos de gestionar tanto los comentarios como los mensajes directos.</a:t>
            </a:r>
            <a:endParaRPr b="1" sz="1500" u="sng">
              <a:solidFill>
                <a:schemeClr val="dk1"/>
              </a:solidFill>
              <a:highlight>
                <a:srgbClr val="FFFF00"/>
              </a:highlight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1" name="Google Shape;121;p21"/>
          <p:cNvSpPr txBox="1"/>
          <p:nvPr/>
        </p:nvSpPr>
        <p:spPr>
          <a:xfrm>
            <a:off x="882375" y="3105175"/>
            <a:ext cx="58905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Para expandir tu marca, aumentar tus seguidores y conseguir más ventas.</a:t>
            </a:r>
            <a:endParaRPr sz="20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22" name="Google Shape;122;p21"/>
          <p:cNvSpPr txBox="1"/>
          <p:nvPr/>
        </p:nvSpPr>
        <p:spPr>
          <a:xfrm>
            <a:off x="882375" y="7554600"/>
            <a:ext cx="7096200" cy="20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25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Ayudas de hasta </a:t>
            </a:r>
            <a:endParaRPr sz="2500">
              <a:solidFill>
                <a:srgbClr val="FF010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indent="0" lvl="0" marL="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FF0103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2.500€</a:t>
            </a:r>
            <a:endParaRPr sz="6000">
              <a:solidFill>
                <a:srgbClr val="FF0103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